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317" r:id="rId3"/>
    <p:sldId id="331" r:id="rId4"/>
    <p:sldId id="256" r:id="rId5"/>
    <p:sldId id="314" r:id="rId6"/>
    <p:sldId id="324" r:id="rId7"/>
    <p:sldId id="32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4B4"/>
    <a:srgbClr val="0064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651"/>
  </p:normalViewPr>
  <p:slideViewPr>
    <p:cSldViewPr>
      <p:cViewPr varScale="1">
        <p:scale>
          <a:sx n="110" d="100"/>
          <a:sy n="110" d="100"/>
        </p:scale>
        <p:origin x="15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B8A07C-903A-264D-B802-C27BB1B31B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9B2C1B-BF6F-3E41-8AB6-D301804778E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CED7B6C-0EA2-9343-9EFB-73CCD486DC67}" type="datetimeFigureOut">
              <a:rPr lang="en-US" altLang="en-IT"/>
              <a:pPr>
                <a:defRPr/>
              </a:pPr>
              <a:t>5/4/25</a:t>
            </a:fld>
            <a:endParaRPr lang="en-US" altLang="en-IT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9AD3273-BFAB-F84C-BB17-5ED04E03DD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4BE21A2-E907-604B-A060-20EBAD4B75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41D064-B8E0-D342-809F-562A61866A9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8A6363-F794-9F49-BEB1-9060F708B8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2701F-F603-2841-B350-9875956E23CF}" type="slidenum">
              <a:rPr lang="en-US" altLang="en-IT"/>
              <a:pPr>
                <a:defRPr/>
              </a:pPr>
              <a:t>‹#›</a:t>
            </a:fld>
            <a:endParaRPr lang="en-US" altLang="en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283B6E9-23F5-6144-902B-27CB469856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460592-D86A-DC4F-98E8-870122DA21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5B5EA1-7C35-2A40-B632-CCC1D18016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27D7D-0F77-C246-A7DE-AD9404BCD5C6}" type="slidenum">
              <a:rPr lang="en-US" altLang="en-IT"/>
              <a:pPr>
                <a:defRPr/>
              </a:pPr>
              <a:t>‹#›</a:t>
            </a:fld>
            <a:endParaRPr lang="en-US" altLang="en-IT"/>
          </a:p>
        </p:txBody>
      </p:sp>
    </p:spTree>
    <p:extLst>
      <p:ext uri="{BB962C8B-B14F-4D97-AF65-F5344CB8AC3E}">
        <p14:creationId xmlns:p14="http://schemas.microsoft.com/office/powerpoint/2010/main" val="1176509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21D917B-25FC-054D-A3ED-43EC345004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29DAF34-071D-3C4B-AA6C-E553B7AB4B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4B38B5E-64DA-D444-9983-8B02DFF918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816C0-5005-6F46-A475-6A67C3DEF49F}" type="slidenum">
              <a:rPr lang="en-US" altLang="en-IT"/>
              <a:pPr>
                <a:defRPr/>
              </a:pPr>
              <a:t>‹#›</a:t>
            </a:fld>
            <a:endParaRPr lang="en-US" altLang="en-IT"/>
          </a:p>
        </p:txBody>
      </p:sp>
    </p:spTree>
    <p:extLst>
      <p:ext uri="{BB962C8B-B14F-4D97-AF65-F5344CB8AC3E}">
        <p14:creationId xmlns:p14="http://schemas.microsoft.com/office/powerpoint/2010/main" val="2067242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B5A83C-AD44-FD44-AB05-F9A277DC7A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23A5AC-FDAC-0740-B066-4805AE9DAB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811C61-08AB-2540-9D5E-B1D7C04214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4799C-5460-FF4D-B7F7-3E6993D343DE}" type="slidenum">
              <a:rPr lang="en-US" altLang="en-IT"/>
              <a:pPr>
                <a:defRPr/>
              </a:pPr>
              <a:t>‹#›</a:t>
            </a:fld>
            <a:endParaRPr lang="en-US" altLang="en-IT"/>
          </a:p>
        </p:txBody>
      </p:sp>
    </p:spTree>
    <p:extLst>
      <p:ext uri="{BB962C8B-B14F-4D97-AF65-F5344CB8AC3E}">
        <p14:creationId xmlns:p14="http://schemas.microsoft.com/office/powerpoint/2010/main" val="4276776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71F3-8174-A84C-A24D-F04DB71D5C16}" type="datetimeFigureOut">
              <a:rPr lang="en-US"/>
              <a:t>5/4/25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A79A-8D31-384C-B755-5FD54B1D264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469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71F3-8174-A84C-A24D-F04DB71D5C16}" type="datetimeFigureOut">
              <a:rPr lang="en-US"/>
              <a:t>5/4/25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A79A-8D31-384C-B755-5FD54B1D264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19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71F3-8174-A84C-A24D-F04DB71D5C16}" type="datetimeFigureOut">
              <a:rPr lang="en-US"/>
              <a:t>5/4/25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A79A-8D31-384C-B755-5FD54B1D264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277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71F3-8174-A84C-A24D-F04DB71D5C16}" type="datetimeFigureOut">
              <a:rPr lang="en-US"/>
              <a:t>5/4/25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A79A-8D31-384C-B755-5FD54B1D264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939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71F3-8174-A84C-A24D-F04DB71D5C16}" type="datetimeFigureOut">
              <a:rPr lang="en-US"/>
              <a:t>5/4/25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A79A-8D31-384C-B755-5FD54B1D264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451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71F3-8174-A84C-A24D-F04DB71D5C16}" type="datetimeFigureOut">
              <a:rPr lang="en-US"/>
              <a:t>5/4/25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A79A-8D31-384C-B755-5FD54B1D264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554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71F3-8174-A84C-A24D-F04DB71D5C16}" type="datetimeFigureOut">
              <a:rPr lang="en-US"/>
              <a:t>5/4/25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A79A-8D31-384C-B755-5FD54B1D264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4961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71F3-8174-A84C-A24D-F04DB71D5C16}" type="datetimeFigureOut">
              <a:rPr lang="en-US"/>
              <a:t>5/4/25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A79A-8D31-384C-B755-5FD54B1D264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18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342A812-1A4D-BD4A-B7BE-68DE8CFCD8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D91CD3-0051-D645-9380-5AB8A38862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55F51A9-24AA-254B-A88A-18D011AA22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BC7226-186A-764E-99D5-2F98DC171243}" type="slidenum">
              <a:rPr lang="en-US" altLang="en-IT"/>
              <a:pPr>
                <a:defRPr/>
              </a:pPr>
              <a:t>‹#›</a:t>
            </a:fld>
            <a:endParaRPr lang="en-US" altLang="en-IT"/>
          </a:p>
        </p:txBody>
      </p:sp>
    </p:spTree>
    <p:extLst>
      <p:ext uri="{BB962C8B-B14F-4D97-AF65-F5344CB8AC3E}">
        <p14:creationId xmlns:p14="http://schemas.microsoft.com/office/powerpoint/2010/main" val="31833305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71F3-8174-A84C-A24D-F04DB71D5C16}" type="datetimeFigureOut">
              <a:rPr lang="en-US"/>
              <a:t>5/4/25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A79A-8D31-384C-B755-5FD54B1D264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402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71F3-8174-A84C-A24D-F04DB71D5C16}" type="datetimeFigureOut">
              <a:rPr lang="en-US"/>
              <a:t>5/4/25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A79A-8D31-384C-B755-5FD54B1D264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7497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71F3-8174-A84C-A24D-F04DB71D5C16}" type="datetimeFigureOut">
              <a:rPr lang="en-US"/>
              <a:t>5/4/25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A79A-8D31-384C-B755-5FD54B1D264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489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E94AE13-B85D-D348-9542-DAA6DE0B64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854A253-4054-234E-9FA1-4E3C7CC2FB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019C86-6A0E-4F47-99FF-461A84EB85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D2558B-1154-174E-B0C3-D40D5DB005AB}" type="slidenum">
              <a:rPr lang="en-US" altLang="en-IT"/>
              <a:pPr>
                <a:defRPr/>
              </a:pPr>
              <a:t>‹#›</a:t>
            </a:fld>
            <a:endParaRPr lang="en-US" altLang="en-IT"/>
          </a:p>
        </p:txBody>
      </p:sp>
    </p:spTree>
    <p:extLst>
      <p:ext uri="{BB962C8B-B14F-4D97-AF65-F5344CB8AC3E}">
        <p14:creationId xmlns:p14="http://schemas.microsoft.com/office/powerpoint/2010/main" val="229555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552D42-B5D5-3E48-B999-7FAB97DBA9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A93631-6C99-734A-BFD0-FDD0A36586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A54AAA-BC47-F742-A325-34D2E7530B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71DA6-4C26-6249-B6A2-8EFD512C29E5}" type="slidenum">
              <a:rPr lang="en-US" altLang="en-IT"/>
              <a:pPr>
                <a:defRPr/>
              </a:pPr>
              <a:t>‹#›</a:t>
            </a:fld>
            <a:endParaRPr lang="en-US" altLang="en-IT"/>
          </a:p>
        </p:txBody>
      </p:sp>
    </p:spTree>
    <p:extLst>
      <p:ext uri="{BB962C8B-B14F-4D97-AF65-F5344CB8AC3E}">
        <p14:creationId xmlns:p14="http://schemas.microsoft.com/office/powerpoint/2010/main" val="3368135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F43DD9C-429F-8F47-A787-85EEA017AB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B4FB400-4CD5-414D-869A-5A748758EA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6FCF2CF-81E3-DD4A-8A18-DF5E020757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B23F1-5B66-8D4B-86BC-C3647F2A9D95}" type="slidenum">
              <a:rPr lang="en-US" altLang="en-IT"/>
              <a:pPr>
                <a:defRPr/>
              </a:pPr>
              <a:t>‹#›</a:t>
            </a:fld>
            <a:endParaRPr lang="en-US" altLang="en-IT"/>
          </a:p>
        </p:txBody>
      </p:sp>
    </p:spTree>
    <p:extLst>
      <p:ext uri="{BB962C8B-B14F-4D97-AF65-F5344CB8AC3E}">
        <p14:creationId xmlns:p14="http://schemas.microsoft.com/office/powerpoint/2010/main" val="3117868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36CE06C-2A20-B04D-8BAC-7A3C128725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472F294-D970-7E4C-9D08-E2EF5DE187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4E5DB5C-FFAF-A342-87E6-3F590F9900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7EC1F-80EF-C34E-ABF2-13378952E996}" type="slidenum">
              <a:rPr lang="en-US" altLang="en-IT"/>
              <a:pPr>
                <a:defRPr/>
              </a:pPr>
              <a:t>‹#›</a:t>
            </a:fld>
            <a:endParaRPr lang="en-US" altLang="en-IT"/>
          </a:p>
        </p:txBody>
      </p:sp>
    </p:spTree>
    <p:extLst>
      <p:ext uri="{BB962C8B-B14F-4D97-AF65-F5344CB8AC3E}">
        <p14:creationId xmlns:p14="http://schemas.microsoft.com/office/powerpoint/2010/main" val="256174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EAA7D55-867A-0642-8463-B0CEC41C36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D8A9B4C-553C-474E-BED5-D19907E87B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86B63E8-C310-F441-965A-B97A855D37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3523B-7071-B340-9056-A2FD2F047652}" type="slidenum">
              <a:rPr lang="en-US" altLang="en-IT"/>
              <a:pPr>
                <a:defRPr/>
              </a:pPr>
              <a:t>‹#›</a:t>
            </a:fld>
            <a:endParaRPr lang="en-US" altLang="en-IT"/>
          </a:p>
        </p:txBody>
      </p:sp>
    </p:spTree>
    <p:extLst>
      <p:ext uri="{BB962C8B-B14F-4D97-AF65-F5344CB8AC3E}">
        <p14:creationId xmlns:p14="http://schemas.microsoft.com/office/powerpoint/2010/main" val="678500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EB6E79-061A-5040-A6DF-6DE5D9CDFE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836F5D-AFA1-494E-AED3-67A19E4E2A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FB9CC7-A679-CE4B-AC80-AAE956B39F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EA0FD-DA47-1341-B2F9-F1BFD64FCB12}" type="slidenum">
              <a:rPr lang="en-US" altLang="en-IT"/>
              <a:pPr>
                <a:defRPr/>
              </a:pPr>
              <a:t>‹#›</a:t>
            </a:fld>
            <a:endParaRPr lang="en-US" altLang="en-IT"/>
          </a:p>
        </p:txBody>
      </p:sp>
    </p:spTree>
    <p:extLst>
      <p:ext uri="{BB962C8B-B14F-4D97-AF65-F5344CB8AC3E}">
        <p14:creationId xmlns:p14="http://schemas.microsoft.com/office/powerpoint/2010/main" val="4118977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B0CF6A-E03D-4244-B081-2BEEC421E7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DF1441-B6DF-884B-BD84-2612BB7884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DD152E-1141-D042-B489-D4EFEE6A1E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5AFED-CE4E-8E48-9876-6A2B86F422E8}" type="slidenum">
              <a:rPr lang="en-US" altLang="en-IT"/>
              <a:pPr>
                <a:defRPr/>
              </a:pPr>
              <a:t>‹#›</a:t>
            </a:fld>
            <a:endParaRPr lang="en-US" altLang="en-IT"/>
          </a:p>
        </p:txBody>
      </p:sp>
    </p:spTree>
    <p:extLst>
      <p:ext uri="{BB962C8B-B14F-4D97-AF65-F5344CB8AC3E}">
        <p14:creationId xmlns:p14="http://schemas.microsoft.com/office/powerpoint/2010/main" val="74974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5B3B7D4-DDB9-C442-8694-259DBE6350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마스터</a:t>
            </a:r>
            <a:r>
              <a:rPr lang="en-US" altLang="ja-JP"/>
              <a:t> </a:t>
            </a:r>
            <a:r>
              <a:rPr lang="ja-JP" altLang="en-US"/>
              <a:t>제목</a:t>
            </a:r>
            <a:r>
              <a:rPr lang="en-US" altLang="ja-JP"/>
              <a:t> </a:t>
            </a:r>
            <a:r>
              <a:rPr lang="ja-JP" altLang="en-US"/>
              <a:t>스타일</a:t>
            </a:r>
            <a:r>
              <a:rPr lang="en-US" altLang="ja-JP"/>
              <a:t> </a:t>
            </a:r>
            <a:r>
              <a:rPr lang="ja-JP" altLang="en-US"/>
              <a:t>편집</a:t>
            </a:r>
            <a:endParaRPr lang="en-US" altLang="en-IT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4576510-3078-CB4B-8FD0-06BE0AFDCF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마스터</a:t>
            </a:r>
            <a:r>
              <a:rPr lang="en-US" altLang="ja-JP"/>
              <a:t> </a:t>
            </a:r>
            <a:r>
              <a:rPr lang="ja-JP" altLang="en-US"/>
              <a:t>텍스트</a:t>
            </a:r>
            <a:r>
              <a:rPr lang="en-US" altLang="ja-JP"/>
              <a:t> </a:t>
            </a:r>
            <a:r>
              <a:rPr lang="ja-JP" altLang="en-US"/>
              <a:t>스타일을</a:t>
            </a:r>
            <a:r>
              <a:rPr lang="en-US" altLang="ja-JP"/>
              <a:t> </a:t>
            </a:r>
            <a:r>
              <a:rPr lang="ja-JP" altLang="en-US"/>
              <a:t>편집합니다</a:t>
            </a:r>
            <a:endParaRPr lang="en-US" altLang="ja-JP"/>
          </a:p>
          <a:p>
            <a:pPr lvl="1"/>
            <a:r>
              <a:rPr lang="ja-JP" altLang="en-US"/>
              <a:t>둘째</a:t>
            </a:r>
            <a:r>
              <a:rPr lang="en-US" altLang="ja-JP"/>
              <a:t> </a:t>
            </a:r>
            <a:r>
              <a:rPr lang="ja-JP" altLang="en-US"/>
              <a:t>수준</a:t>
            </a:r>
            <a:endParaRPr lang="en-US" altLang="ja-JP"/>
          </a:p>
          <a:p>
            <a:pPr lvl="2"/>
            <a:r>
              <a:rPr lang="ja-JP" altLang="en-US"/>
              <a:t>셋째</a:t>
            </a:r>
            <a:r>
              <a:rPr lang="en-US" altLang="ja-JP"/>
              <a:t> </a:t>
            </a:r>
            <a:r>
              <a:rPr lang="ja-JP" altLang="en-US"/>
              <a:t>수준</a:t>
            </a:r>
            <a:endParaRPr lang="en-US" altLang="ja-JP"/>
          </a:p>
          <a:p>
            <a:pPr lvl="3"/>
            <a:r>
              <a:rPr lang="ja-JP" altLang="en-US"/>
              <a:t>넷째</a:t>
            </a:r>
            <a:r>
              <a:rPr lang="en-US" altLang="ja-JP"/>
              <a:t> </a:t>
            </a:r>
            <a:r>
              <a:rPr lang="ja-JP" altLang="en-US"/>
              <a:t>수준</a:t>
            </a:r>
            <a:endParaRPr lang="en-US" altLang="ja-JP"/>
          </a:p>
          <a:p>
            <a:pPr lvl="4"/>
            <a:r>
              <a:rPr lang="ja-JP" altLang="en-US"/>
              <a:t>다섯째</a:t>
            </a:r>
            <a:r>
              <a:rPr lang="en-US" altLang="ja-JP"/>
              <a:t> </a:t>
            </a:r>
            <a:r>
              <a:rPr lang="ja-JP" altLang="en-US"/>
              <a:t>수준</a:t>
            </a:r>
            <a:endParaRPr lang="en-US" altLang="en-IT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8B6D2E1-6E6B-2F44-A08F-8DB1F9C9912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02B002A-080D-9B45-BE5F-B2E46F3FD91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13A471D-9896-1F4F-AB8C-EDBDA4053E8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8213ADE-541A-2542-B4D1-002B4C38E389}" type="slidenum">
              <a:rPr lang="en-US" altLang="en-IT"/>
              <a:pPr>
                <a:defRPr/>
              </a:pPr>
              <a:t>‹#›</a:t>
            </a:fld>
            <a:endParaRPr lang="en-US" altLang="en-IT"/>
          </a:p>
        </p:txBody>
      </p:sp>
      <p:pic>
        <p:nvPicPr>
          <p:cNvPr id="1031" name="Picture 7" descr="Untitled-4">
            <a:extLst>
              <a:ext uri="{FF2B5EF4-FFF2-40B4-BE49-F238E27FC236}">
                <a16:creationId xmlns:a16="http://schemas.microsoft.com/office/drawing/2014/main" id="{9306D611-D004-CE4F-A224-491A92EE5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C71F3-8174-A84C-A24D-F04DB71D5C16}" type="datetimeFigureOut">
              <a:rPr lang="en-US"/>
              <a:t>5/4/25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9A79A-8D31-384C-B755-5FD54B1D264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645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://www.ictp.it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4">
            <a:extLst>
              <a:ext uri="{FF2B5EF4-FFF2-40B4-BE49-F238E27FC236}">
                <a16:creationId xmlns:a16="http://schemas.microsoft.com/office/drawing/2014/main" id="{5ABCA96B-3906-D147-8C95-61CFBC61F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3105150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IT" altLang="en-IT" sz="1800"/>
          </a:p>
        </p:txBody>
      </p:sp>
      <p:sp useBgFill="1">
        <p:nvSpPr>
          <p:cNvPr id="14339" name="Rectangle 7">
            <a:extLst>
              <a:ext uri="{FF2B5EF4-FFF2-40B4-BE49-F238E27FC236}">
                <a16:creationId xmlns:a16="http://schemas.microsoft.com/office/drawing/2014/main" id="{E01177E6-CEC1-274A-9878-9B30771E7B7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6143625"/>
            <a:ext cx="9144000" cy="7143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IT" sz="2400" b="1">
                <a:ea typeface="ＭＳ Ｐゴシック" panose="020B0600070205080204" pitchFamily="34" charset="-128"/>
              </a:rPr>
              <a:t> </a:t>
            </a:r>
            <a:r>
              <a:rPr lang="en-US" altLang="en-IT" sz="2000"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endParaRPr lang="en-US" altLang="en-IT" sz="2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altLang="en-IT" sz="2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altLang="en-IT" sz="2000" b="1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IT" sz="2000" b="1">
                <a:ea typeface="ＭＳ Ｐゴシック" panose="020B0600070205080204" pitchFamily="34" charset="-128"/>
              </a:rPr>
              <a:t> </a:t>
            </a:r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89BD579A-4457-F942-9287-4D309912C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1" t="38521" r="16750" b="36795"/>
          <a:stretch>
            <a:fillRect/>
          </a:stretch>
        </p:blipFill>
        <p:spPr bwMode="auto">
          <a:xfrm>
            <a:off x="5295675" y="162024"/>
            <a:ext cx="26035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AC58332-EC7D-444B-873E-F079D20D05AF}"/>
              </a:ext>
            </a:extLst>
          </p:cNvPr>
          <p:cNvSpPr txBox="1"/>
          <p:nvPr/>
        </p:nvSpPr>
        <p:spPr>
          <a:xfrm>
            <a:off x="479297" y="2123488"/>
            <a:ext cx="72728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/>
              <a:t>6th Summer School on Theory, Mechanisms and Hierarchical Modelling of Climate Dynamics: Artificial Intelligence and Climate Modelling </a:t>
            </a:r>
            <a:endParaRPr lang="en-IT" sz="2400" b="1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44D777-681D-4A41-91C5-93A8EA53B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49398"/>
            <a:ext cx="1906530" cy="108362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A197E1E-F636-4E48-BB8D-F8C8EF153E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868" y="22846"/>
            <a:ext cx="1205131" cy="683515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F0429C7-0D8B-194F-B9C8-548B12885CE0}"/>
              </a:ext>
            </a:extLst>
          </p:cNvPr>
          <p:cNvSpPr txBox="1"/>
          <p:nvPr/>
        </p:nvSpPr>
        <p:spPr>
          <a:xfrm>
            <a:off x="8460432" y="6168157"/>
            <a:ext cx="247746" cy="357187"/>
          </a:xfrm>
          <a:prstGeom prst="rect">
            <a:avLst/>
          </a:prstGeom>
          <a:solidFill>
            <a:srgbClr val="4472C4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T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4">
            <a:extLst>
              <a:ext uri="{FF2B5EF4-FFF2-40B4-BE49-F238E27FC236}">
                <a16:creationId xmlns:a16="http://schemas.microsoft.com/office/drawing/2014/main" id="{5ABCA96B-3906-D147-8C95-61CFBC61F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3105150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IT" altLang="en-IT" sz="1800"/>
          </a:p>
        </p:txBody>
      </p:sp>
      <p:sp useBgFill="1">
        <p:nvSpPr>
          <p:cNvPr id="14339" name="Rectangle 7">
            <a:extLst>
              <a:ext uri="{FF2B5EF4-FFF2-40B4-BE49-F238E27FC236}">
                <a16:creationId xmlns:a16="http://schemas.microsoft.com/office/drawing/2014/main" id="{E01177E6-CEC1-274A-9878-9B30771E7B7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6143625"/>
            <a:ext cx="9144000" cy="7143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IT" sz="2400" b="1">
                <a:ea typeface="ＭＳ Ｐゴシック" panose="020B0600070205080204" pitchFamily="34" charset="-128"/>
              </a:rPr>
              <a:t> </a:t>
            </a:r>
            <a:r>
              <a:rPr lang="en-US" altLang="en-IT" sz="2000"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endParaRPr lang="en-US" altLang="en-IT" sz="2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altLang="en-IT" sz="2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altLang="en-IT" sz="2000" b="1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IT" sz="2000" b="1">
                <a:ea typeface="ＭＳ Ｐゴシック" panose="020B0600070205080204" pitchFamily="34" charset="-128"/>
              </a:rPr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A197E1E-F636-4E48-BB8D-F8C8EF153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8868" y="22846"/>
            <a:ext cx="1205131" cy="683515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F0429C7-0D8B-194F-B9C8-548B12885CE0}"/>
              </a:ext>
            </a:extLst>
          </p:cNvPr>
          <p:cNvSpPr txBox="1"/>
          <p:nvPr/>
        </p:nvSpPr>
        <p:spPr>
          <a:xfrm>
            <a:off x="8460432" y="6168157"/>
            <a:ext cx="247746" cy="357187"/>
          </a:xfrm>
          <a:prstGeom prst="rect">
            <a:avLst/>
          </a:prstGeom>
          <a:solidFill>
            <a:srgbClr val="4472C4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T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F37B24-E2AB-3B40-941B-B9194751A8DA}"/>
              </a:ext>
            </a:extLst>
          </p:cNvPr>
          <p:cNvSpPr txBox="1"/>
          <p:nvPr/>
        </p:nvSpPr>
        <p:spPr>
          <a:xfrm>
            <a:off x="142922" y="447417"/>
            <a:ext cx="730360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000" b="1"/>
              <a:t>Thanks to all Directors: Serafina Di Gioia, Franco Molteni, </a:t>
            </a:r>
          </a:p>
          <a:p>
            <a:r>
              <a:rPr lang="en-IT" sz="2000" b="1"/>
              <a:t>Riccardo Farneti, Adrian Tompkins, and most of all to all </a:t>
            </a:r>
          </a:p>
          <a:p>
            <a:r>
              <a:rPr lang="en-IT" sz="2000" b="1"/>
              <a:t>participants and speakers, support, and also especially to </a:t>
            </a:r>
          </a:p>
          <a:p>
            <a:r>
              <a:rPr lang="en-IT" sz="2000" b="1"/>
              <a:t>Activity Secretary Viktoriya Lvova!</a:t>
            </a:r>
          </a:p>
        </p:txBody>
      </p:sp>
    </p:spTree>
    <p:extLst>
      <p:ext uri="{BB962C8B-B14F-4D97-AF65-F5344CB8AC3E}">
        <p14:creationId xmlns:p14="http://schemas.microsoft.com/office/powerpoint/2010/main" val="2917695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89;gf27f84a571_0_0">
            <a:extLst>
              <a:ext uri="{FF2B5EF4-FFF2-40B4-BE49-F238E27FC236}">
                <a16:creationId xmlns:a16="http://schemas.microsoft.com/office/drawing/2014/main" id="{6B00B964-3A55-2B42-A306-C37A4C8FDD1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22700" y="6256839"/>
            <a:ext cx="1921300" cy="5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492564-584F-0147-A574-574B9FD86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" y="44624"/>
            <a:ext cx="9108504" cy="6858000"/>
          </a:xfrm>
          <a:prstGeom prst="rect">
            <a:avLst/>
          </a:prstGeom>
        </p:spPr>
      </p:pic>
      <p:sp>
        <p:nvSpPr>
          <p:cNvPr id="5" name="Oval 13">
            <a:extLst>
              <a:ext uri="{FF2B5EF4-FFF2-40B4-BE49-F238E27FC236}">
                <a16:creationId xmlns:a16="http://schemas.microsoft.com/office/drawing/2014/main" id="{F8CCF190-FAEB-AE4B-813C-80C2DCED129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907702" y="2492896"/>
            <a:ext cx="649287" cy="720079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ga-IE" altLang="en-IT" sz="1800"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1FC42728-0385-7540-A3C5-FF8E2FA2B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800" y="1403053"/>
            <a:ext cx="23161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ga-IE" altLang="en-IT" sz="1600" b="1"/>
              <a:t>We are here:</a:t>
            </a:r>
            <a:endParaRPr lang="en-US" altLang="en-IT" sz="16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IT" sz="1600" b="1"/>
              <a:t>Adriatico Guesthouse</a:t>
            </a:r>
          </a:p>
        </p:txBody>
      </p:sp>
      <p:sp>
        <p:nvSpPr>
          <p:cNvPr id="8" name="Line 15">
            <a:extLst>
              <a:ext uri="{FF2B5EF4-FFF2-40B4-BE49-F238E27FC236}">
                <a16:creationId xmlns:a16="http://schemas.microsoft.com/office/drawing/2014/main" id="{A0CE5B7A-1F96-A643-A9CA-2E70EECC21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11760" y="1844701"/>
            <a:ext cx="432048" cy="72007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T"/>
          </a:p>
        </p:txBody>
      </p:sp>
      <p:sp>
        <p:nvSpPr>
          <p:cNvPr id="9" name="Oval 13">
            <a:extLst>
              <a:ext uri="{FF2B5EF4-FFF2-40B4-BE49-F238E27FC236}">
                <a16:creationId xmlns:a16="http://schemas.microsoft.com/office/drawing/2014/main" id="{33BD7C45-C4F0-A248-9516-2827DE3928C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218856" y="3717032"/>
            <a:ext cx="649287" cy="576064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ga-IE" altLang="en-IT" sz="1800"/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04D868BE-849A-2A4E-AAB8-AEC3E35A0BB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570785" y="3933057"/>
            <a:ext cx="649287" cy="720079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ga-IE" altLang="en-IT" sz="1800"/>
          </a:p>
        </p:txBody>
      </p:sp>
      <p:sp>
        <p:nvSpPr>
          <p:cNvPr id="11" name="Line 15">
            <a:extLst>
              <a:ext uri="{FF2B5EF4-FFF2-40B4-BE49-F238E27FC236}">
                <a16:creationId xmlns:a16="http://schemas.microsoft.com/office/drawing/2014/main" id="{A4CA48FF-E817-5C45-B87B-5B93636B6E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34250" y="3645024"/>
            <a:ext cx="563324" cy="23666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T"/>
          </a:p>
        </p:txBody>
      </p:sp>
      <p:sp>
        <p:nvSpPr>
          <p:cNvPr id="12" name="Line 15">
            <a:extLst>
              <a:ext uri="{FF2B5EF4-FFF2-40B4-BE49-F238E27FC236}">
                <a16:creationId xmlns:a16="http://schemas.microsoft.com/office/drawing/2014/main" id="{548FB175-18B1-924D-BB05-CCCED6E94CB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82740" y="4365104"/>
            <a:ext cx="1089459" cy="315416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T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6A61E740-67DF-C046-B317-C7D89B851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7574" y="3407005"/>
            <a:ext cx="202331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IT" sz="1600" b="1"/>
              <a:t>All other important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IT" sz="1600" b="1"/>
              <a:t>stuff is here: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IT" sz="1600" b="1"/>
              <a:t>Fermi Building</a:t>
            </a:r>
            <a:r>
              <a:rPr lang="en-US" altLang="en-IT" sz="1600"/>
              <a:t> 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87E0495A-3B96-9C41-942F-8D74215DF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00" y="4223047"/>
            <a:ext cx="22240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IT" sz="18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IT" sz="1800" b="1"/>
              <a:t>Leonardo Building</a:t>
            </a:r>
          </a:p>
        </p:txBody>
      </p:sp>
    </p:spTree>
    <p:extLst>
      <p:ext uri="{BB962C8B-B14F-4D97-AF65-F5344CB8AC3E}">
        <p14:creationId xmlns:p14="http://schemas.microsoft.com/office/powerpoint/2010/main" val="2198389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084D367A-2202-A842-AFC5-4F9A61D6F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1142742"/>
            <a:ext cx="8607425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IT" sz="18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IT" sz="18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IT" sz="1800" b="1"/>
          </a:p>
          <a:p>
            <a:pPr eaLnBrk="1" hangingPunct="1">
              <a:spcBef>
                <a:spcPct val="0"/>
              </a:spcBef>
              <a:buFontTx/>
              <a:buAutoNum type="alphaUcParenR"/>
            </a:pPr>
            <a:r>
              <a:rPr lang="en-US" altLang="en-IT" sz="1800" b="1"/>
              <a:t>Welcome Reception</a:t>
            </a:r>
            <a:r>
              <a:rPr lang="ga-IE" altLang="en-IT" sz="1800" b="1"/>
              <a:t>: Wednesday, 7 May</a:t>
            </a:r>
            <a:r>
              <a:rPr lang="en-US" altLang="en-IT" sz="1800" b="1"/>
              <a:t>, 1</a:t>
            </a:r>
            <a:r>
              <a:rPr lang="ga-IE" altLang="en-IT" sz="1800" b="1"/>
              <a:t>8</a:t>
            </a:r>
            <a:r>
              <a:rPr lang="en-US" altLang="en-IT" sz="1800" b="1"/>
              <a:t>:3</a:t>
            </a:r>
            <a:r>
              <a:rPr lang="ga-IE" altLang="en-IT" sz="1800" b="1"/>
              <a:t>0</a:t>
            </a:r>
            <a:r>
              <a:rPr lang="en-US" altLang="en-IT" sz="1800" b="1"/>
              <a:t>, in 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IT" sz="1800" b="1"/>
              <a:t>      Adriatico Cafeteria</a:t>
            </a:r>
            <a:r>
              <a:rPr lang="ga-IE" altLang="en-IT" sz="1800" b="1"/>
              <a:t>.</a:t>
            </a:r>
          </a:p>
          <a:p>
            <a:pPr marL="0" indent="0" eaLnBrk="1" hangingPunct="1">
              <a:spcBef>
                <a:spcPct val="0"/>
              </a:spcBef>
              <a:buNone/>
            </a:pPr>
            <a:endParaRPr lang="ga-IE" altLang="en-IT" sz="1800" b="1"/>
          </a:p>
          <a:p>
            <a:pPr marL="0" indent="0" eaLnBrk="1" hangingPunct="1">
              <a:spcBef>
                <a:spcPct val="0"/>
              </a:spcBef>
              <a:buNone/>
            </a:pPr>
            <a:endParaRPr lang="ga-IE" altLang="en-IT" sz="18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ga-IE" altLang="en-IT" sz="18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ga-IE" altLang="en-IT" sz="1800" b="1"/>
          </a:p>
        </p:txBody>
      </p:sp>
      <p:sp>
        <p:nvSpPr>
          <p:cNvPr id="16386" name="TextBox 1">
            <a:extLst>
              <a:ext uri="{FF2B5EF4-FFF2-40B4-BE49-F238E27FC236}">
                <a16:creationId xmlns:a16="http://schemas.microsoft.com/office/drawing/2014/main" id="{00424DBF-6EE9-7349-B2B4-7FE2850F6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659" y="2682786"/>
            <a:ext cx="7267823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IT" sz="1800" b="1"/>
              <a:t>B) Poster Sessions: 1 Online: Thursday, 8 May, 14:00-15:30,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IT" sz="1800" b="1"/>
              <a:t>     2 in person: Wednesday, 7 May, 17:00-18:30, Monday, 12 May,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IT" sz="1800" b="1"/>
              <a:t>     17:00-19:00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IT" sz="18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IT" sz="1800" b="1"/>
              <a:t>C) All information related to the Activity is on: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IT" sz="1800" b="1"/>
              <a:t>     https://indico.ictp.it/event/10832/overview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IT" sz="18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IT" sz="1800" b="1"/>
              <a:t>D) ICTP Website for further information: </a:t>
            </a:r>
            <a:r>
              <a:rPr lang="en-US" altLang="en-IT" sz="1800" b="1">
                <a:hlinkClick r:id="rId2"/>
              </a:rPr>
              <a:t>http://www.ictp.it</a:t>
            </a:r>
            <a:endParaRPr lang="en-US" altLang="en-IT" sz="18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IT" sz="18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IT" sz="1800" b="1"/>
              <a:t>E) So, let</a:t>
            </a:r>
            <a:r>
              <a:rPr lang="ja-JP" altLang="en-US" sz="1800" b="1"/>
              <a:t>’</a:t>
            </a:r>
            <a:r>
              <a:rPr lang="en-US" altLang="ja-JP" sz="1800" b="1"/>
              <a:t>s have a nice meeting and thanks to all of you for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IT" sz="1800" b="1"/>
              <a:t>participating!!!!!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IT" sz="18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IT" sz="1800" b="1"/>
          </a:p>
        </p:txBody>
      </p:sp>
      <p:sp>
        <p:nvSpPr>
          <p:cNvPr id="16387" name="TextBox 3">
            <a:extLst>
              <a:ext uri="{FF2B5EF4-FFF2-40B4-BE49-F238E27FC236}">
                <a16:creationId xmlns:a16="http://schemas.microsoft.com/office/drawing/2014/main" id="{DDFEF497-41CD-6843-B884-BE277A2A1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49280"/>
            <a:ext cx="9144000" cy="923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IT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IT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IT" sz="18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219091-0A93-3C42-B2FB-56125BE8D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8868" y="22846"/>
            <a:ext cx="1205131" cy="68351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0DA937F-8E46-6C4C-8B08-8B0FCB975515}"/>
              </a:ext>
            </a:extLst>
          </p:cNvPr>
          <p:cNvSpPr txBox="1"/>
          <p:nvPr/>
        </p:nvSpPr>
        <p:spPr>
          <a:xfrm>
            <a:off x="8460432" y="6168157"/>
            <a:ext cx="247746" cy="357187"/>
          </a:xfrm>
          <a:prstGeom prst="rect">
            <a:avLst/>
          </a:prstGeom>
          <a:solidFill>
            <a:srgbClr val="4472C4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T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Box 3">
            <a:extLst>
              <a:ext uri="{FF2B5EF4-FFF2-40B4-BE49-F238E27FC236}">
                <a16:creationId xmlns:a16="http://schemas.microsoft.com/office/drawing/2014/main" id="{DDFEF497-41CD-6843-B884-BE277A2A1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49280"/>
            <a:ext cx="9144000" cy="923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IT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IT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IT" sz="18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A98536-0471-FB4E-8281-39A698C78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9036496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31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2">
            <a:extLst>
              <a:ext uri="{FF2B5EF4-FFF2-40B4-BE49-F238E27FC236}">
                <a16:creationId xmlns:a16="http://schemas.microsoft.com/office/drawing/2014/main" id="{1E392D77-7C7F-5545-93B4-B7E5D2DE8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34075"/>
            <a:ext cx="9144000" cy="923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IT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IT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IT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42551D-08BC-1846-9F22-EECB50186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394" y="0"/>
            <a:ext cx="56752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489673"/>
      </p:ext>
    </p:extLst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21689</TotalTime>
  <Words>191</Words>
  <Application>Microsoft Macintosh PowerPoint</Application>
  <PresentationFormat>On-screen Show (4:3)</PresentationFormat>
  <Paragraphs>43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기본 디자인</vt:lpstr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jh</dc:creator>
  <cp:lastModifiedBy>Microsoft Office User</cp:lastModifiedBy>
  <cp:revision>306</cp:revision>
  <dcterms:created xsi:type="dcterms:W3CDTF">2007-11-06T14:55:15Z</dcterms:created>
  <dcterms:modified xsi:type="dcterms:W3CDTF">2025-05-05T05:55:16Z</dcterms:modified>
</cp:coreProperties>
</file>